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mov" ContentType="video/quicktime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7" r:id="rId4"/>
    <p:sldId id="266" r:id="rId5"/>
    <p:sldId id="277" r:id="rId6"/>
    <p:sldId id="274" r:id="rId7"/>
    <p:sldId id="286" r:id="rId8"/>
    <p:sldId id="288" r:id="rId9"/>
    <p:sldId id="270" r:id="rId10"/>
    <p:sldId id="282" r:id="rId11"/>
    <p:sldId id="269" r:id="rId12"/>
    <p:sldId id="283" r:id="rId13"/>
    <p:sldId id="268" r:id="rId14"/>
    <p:sldId id="284" r:id="rId15"/>
    <p:sldId id="279" r:id="rId16"/>
    <p:sldId id="271" r:id="rId17"/>
    <p:sldId id="272" r:id="rId18"/>
    <p:sldId id="289" r:id="rId19"/>
    <p:sldId id="290" r:id="rId20"/>
    <p:sldId id="273" r:id="rId21"/>
    <p:sldId id="281" r:id="rId22"/>
    <p:sldId id="287" r:id="rId23"/>
    <p:sldId id="280" r:id="rId24"/>
    <p:sldId id="295" r:id="rId25"/>
    <p:sldId id="291" r:id="rId26"/>
    <p:sldId id="293" r:id="rId27"/>
    <p:sldId id="296" r:id="rId28"/>
    <p:sldId id="298" r:id="rId29"/>
    <p:sldId id="27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646" autoAdjust="0"/>
    <p:restoredTop sz="94660"/>
  </p:normalViewPr>
  <p:slideViewPr>
    <p:cSldViewPr snapToGrid="0">
      <p:cViewPr varScale="1">
        <p:scale>
          <a:sx n="99" d="100"/>
          <a:sy n="99" d="100"/>
        </p:scale>
        <p:origin x="1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3BA76-18E2-E340-8F52-5E83715BC1D5}" type="datetimeFigureOut">
              <a:rPr lang="en-US" smtClean="0"/>
              <a:t>5/8/17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2A37F-A7C6-0142-BD4E-6AA5CAB03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66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1" Type="http://schemas.microsoft.com/office/2007/relationships/media" Target="../media/media7.mov"/><Relationship Id="rId2" Type="http://schemas.openxmlformats.org/officeDocument/2006/relationships/video" Target="../media/media7.mov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microsoft.com/office/2007/relationships/hdphoto" Target="../media/hdphoto2.wdp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latin typeface="Britannic Bold" panose="020B0903060703020204" pitchFamily="34" charset="0"/>
              </a:rPr>
              <a:t>Tippe</a:t>
            </a:r>
            <a:r>
              <a:rPr lang="en-US" dirty="0" smtClean="0">
                <a:latin typeface="Britannic Bold" panose="020B0903060703020204" pitchFamily="34" charset="0"/>
              </a:rPr>
              <a:t> Top Motion</a:t>
            </a:r>
            <a:endParaRPr lang="en-US" dirty="0">
              <a:latin typeface="Britannic Bold" panose="020B0903060703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+mj-lt"/>
              </a:rPr>
              <a:t>Pranav </a:t>
            </a:r>
            <a:r>
              <a:rPr lang="en-US" dirty="0" err="1" smtClean="0">
                <a:latin typeface="+mj-lt"/>
              </a:rPr>
              <a:t>Joneja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Computational Physics</a:t>
            </a:r>
          </a:p>
          <a:p>
            <a:r>
              <a:rPr lang="en-US" dirty="0" smtClean="0">
                <a:latin typeface="+mj-lt"/>
              </a:rPr>
              <a:t>Spring 2017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77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55_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58301" y="16778"/>
            <a:ext cx="6864786" cy="6768774"/>
          </a:xfrm>
        </p:spPr>
      </p:pic>
    </p:spTree>
    <p:extLst>
      <p:ext uri="{BB962C8B-B14F-4D97-AF65-F5344CB8AC3E}">
        <p14:creationId xmlns:p14="http://schemas.microsoft.com/office/powerpoint/2010/main" val="148707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3676"/>
            <a:ext cx="9601200" cy="1485900"/>
          </a:xfrm>
        </p:spPr>
        <p:txBody>
          <a:bodyPr/>
          <a:lstStyle/>
          <a:p>
            <a:r>
              <a:rPr lang="en-US" dirty="0" smtClean="0"/>
              <a:t>Simple spinning top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-40341"/>
            <a:ext cx="5486400" cy="36576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200401"/>
            <a:ext cx="5486400" cy="36575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200401"/>
            <a:ext cx="5486400" cy="3657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1405467" y="1530919"/>
                <a:ext cx="4363321" cy="4773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Franklin Gothic Book" panose="020B0503020102020204" pitchFamily="34" charset="0"/>
                  <a:buNone/>
                </a:pPr>
                <a:r>
                  <a:rPr lang="en-US" sz="4000" dirty="0" smtClean="0"/>
                  <a:t>Initial Conditions: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000" dirty="0">
                    <a:latin typeface="Cambria Math" charset="0"/>
                    <a:ea typeface="Cambria Math" charset="0"/>
                    <a:cs typeface="Cambria Math" charset="0"/>
                  </a:rPr>
                  <a:t> = </a:t>
                </a:r>
                <a:r>
                  <a:rPr lang="en-US" sz="4000" dirty="0" smtClean="0">
                    <a:latin typeface="Cambria Math" charset="0"/>
                    <a:ea typeface="Cambria Math" charset="0"/>
                    <a:cs typeface="Cambria Math" charset="0"/>
                  </a:rPr>
                  <a:t>0.1,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4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12</m:t>
                    </m:r>
                    <m:r>
                      <a:rPr lang="en-US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5</m:t>
                    </m:r>
                  </m:oMath>
                </a14:m>
                <a:endParaRPr lang="en-US" sz="4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467" y="1530919"/>
                <a:ext cx="4363321" cy="477323"/>
              </a:xfrm>
              <a:prstGeom prst="rect">
                <a:avLst/>
              </a:prstGeom>
              <a:blipFill rotWithShape="0">
                <a:blip r:embed="rId5"/>
                <a:stretch>
                  <a:fillRect l="-5035" t="-30769" b="-2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55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25_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4510" y="0"/>
            <a:ext cx="6650996" cy="6621645"/>
          </a:xfrm>
        </p:spPr>
      </p:pic>
    </p:spTree>
    <p:extLst>
      <p:ext uri="{BB962C8B-B14F-4D97-AF65-F5344CB8AC3E}">
        <p14:creationId xmlns:p14="http://schemas.microsoft.com/office/powerpoint/2010/main" val="45556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9109"/>
            <a:ext cx="9601200" cy="1490472"/>
          </a:xfrm>
        </p:spPr>
        <p:txBody>
          <a:bodyPr/>
          <a:lstStyle/>
          <a:p>
            <a:r>
              <a:rPr lang="en-US" dirty="0" smtClean="0"/>
              <a:t>Simple spinning top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05467" y="1530919"/>
                <a:ext cx="4080933" cy="47732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4000" dirty="0" smtClean="0"/>
                  <a:t>Initial Conditions: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000" dirty="0">
                    <a:latin typeface="Cambria Math" charset="0"/>
                    <a:ea typeface="Cambria Math" charset="0"/>
                    <a:cs typeface="Cambria Math" charset="0"/>
                  </a:rPr>
                  <a:t> = </a:t>
                </a:r>
                <a:r>
                  <a:rPr lang="en-US" sz="4000" dirty="0" smtClean="0">
                    <a:latin typeface="Cambria Math" charset="0"/>
                    <a:ea typeface="Cambria Math" charset="0"/>
                    <a:cs typeface="Cambria Math" charset="0"/>
                  </a:rPr>
                  <a:t>0.1,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4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sz="4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=75</m:t>
                    </m:r>
                  </m:oMath>
                </a14:m>
                <a:endParaRPr lang="en-US" sz="4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05467" y="1530919"/>
                <a:ext cx="4080933" cy="477323"/>
              </a:xfrm>
              <a:blipFill rotWithShape="0">
                <a:blip r:embed="rId2"/>
                <a:stretch>
                  <a:fillRect l="-5381" t="-30769" r="-3438" b="-2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-59219"/>
            <a:ext cx="548640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2" y="3200400"/>
            <a:ext cx="5486398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200400"/>
            <a:ext cx="548639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8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20601" y="0"/>
            <a:ext cx="6901131" cy="6837485"/>
          </a:xfrm>
        </p:spPr>
      </p:pic>
    </p:spTree>
    <p:extLst>
      <p:ext uri="{BB962C8B-B14F-4D97-AF65-F5344CB8AC3E}">
        <p14:creationId xmlns:p14="http://schemas.microsoft.com/office/powerpoint/2010/main" val="108143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9109"/>
            <a:ext cx="9601200" cy="1490472"/>
          </a:xfrm>
        </p:spPr>
        <p:txBody>
          <a:bodyPr/>
          <a:lstStyle/>
          <a:p>
            <a:r>
              <a:rPr lang="en-US" dirty="0" smtClean="0"/>
              <a:t>Simple spinning 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5467" y="1530919"/>
            <a:ext cx="8542574" cy="4773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600" dirty="0" smtClean="0"/>
              <a:t>1) Energy</a:t>
            </a:r>
          </a:p>
          <a:p>
            <a:pPr marL="0" indent="0">
              <a:buNone/>
            </a:pPr>
            <a:r>
              <a:rPr lang="en-US" sz="2600" dirty="0" smtClean="0"/>
              <a:t>2) Dimensionless Energy is normalized by initial energy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80702"/>
            <a:ext cx="5486400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200401"/>
            <a:ext cx="5486398" cy="365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2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Tippe</a:t>
            </a:r>
            <a:r>
              <a:rPr lang="en-US" dirty="0" smtClean="0"/>
              <a:t> Top </a:t>
            </a:r>
            <a:r>
              <a:rPr lang="mr-IN" dirty="0" smtClean="0"/>
              <a:t>–</a:t>
            </a:r>
            <a:r>
              <a:rPr lang="en-US" dirty="0" smtClean="0"/>
              <a:t> Energy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06827"/>
            <a:ext cx="9601200" cy="5022761"/>
          </a:xfrm>
        </p:spPr>
        <p:txBody>
          <a:bodyPr>
            <a:normAutofit/>
          </a:bodyPr>
          <a:lstStyle/>
          <a:p>
            <a:r>
              <a:rPr lang="en-US" dirty="0" smtClean="0"/>
              <a:t>Experimentally, we can observe that:</a:t>
            </a:r>
          </a:p>
          <a:p>
            <a:pPr lvl="1"/>
            <a:r>
              <a:rPr lang="en-US" i="0" dirty="0" smtClean="0"/>
              <a:t>The top does invert </a:t>
            </a:r>
          </a:p>
          <a:p>
            <a:pPr lvl="1"/>
            <a:r>
              <a:rPr lang="en-US" i="0" dirty="0" smtClean="0"/>
              <a:t>Center of mass starts ‘low’ and ends ‘high’</a:t>
            </a:r>
          </a:p>
          <a:p>
            <a:pPr marL="530352" lvl="1" indent="0">
              <a:buNone/>
            </a:pPr>
            <a:r>
              <a:rPr lang="en-US" i="0" dirty="0" smtClean="0">
                <a:sym typeface="Wingdings"/>
              </a:rPr>
              <a:t> this implies </a:t>
            </a:r>
            <a:r>
              <a:rPr lang="en-US" i="0" u="sng" dirty="0" smtClean="0">
                <a:sym typeface="Wingdings"/>
              </a:rPr>
              <a:t>increase</a:t>
            </a:r>
            <a:r>
              <a:rPr lang="en-US" i="0" dirty="0" smtClean="0">
                <a:sym typeface="Wingdings"/>
              </a:rPr>
              <a:t> in potential energy  </a:t>
            </a:r>
          </a:p>
          <a:p>
            <a:pPr lvl="1"/>
            <a:endParaRPr lang="en-US" i="0" dirty="0" smtClean="0">
              <a:sym typeface="Wingdings"/>
            </a:endParaRPr>
          </a:p>
          <a:p>
            <a:pPr lvl="1"/>
            <a:r>
              <a:rPr lang="en-US" i="0" dirty="0" smtClean="0">
                <a:sym typeface="Wingdings"/>
              </a:rPr>
              <a:t>Before inversion: fast rate of spin</a:t>
            </a:r>
          </a:p>
          <a:p>
            <a:pPr lvl="1"/>
            <a:r>
              <a:rPr lang="en-US" i="0" dirty="0" smtClean="0">
                <a:sym typeface="Wingdings"/>
              </a:rPr>
              <a:t>After inversion: low rate of spin</a:t>
            </a:r>
          </a:p>
          <a:p>
            <a:pPr lvl="1">
              <a:buFont typeface="Wingdings" charset="2"/>
              <a:buChar char="à"/>
            </a:pPr>
            <a:r>
              <a:rPr lang="en-US" i="0" dirty="0" smtClean="0">
                <a:sym typeface="Wingdings"/>
              </a:rPr>
              <a:t>this implies </a:t>
            </a:r>
            <a:r>
              <a:rPr lang="en-US" i="0" u="sng" dirty="0" smtClean="0">
                <a:sym typeface="Wingdings"/>
              </a:rPr>
              <a:t>decrease</a:t>
            </a:r>
            <a:r>
              <a:rPr lang="en-US" i="0" dirty="0" smtClean="0">
                <a:sym typeface="Wingdings"/>
              </a:rPr>
              <a:t> in kinetic energy</a:t>
            </a:r>
          </a:p>
          <a:p>
            <a:pPr lvl="1">
              <a:buFont typeface="Wingdings" charset="2"/>
              <a:buChar char="à"/>
            </a:pPr>
            <a:endParaRPr lang="en-US" i="0" dirty="0">
              <a:sym typeface="Wingdings"/>
            </a:endParaRPr>
          </a:p>
          <a:p>
            <a:pPr>
              <a:buFont typeface="Wingdings" charset="2"/>
              <a:buChar char="à"/>
            </a:pPr>
            <a:r>
              <a:rPr lang="en-US" dirty="0" smtClean="0">
                <a:sym typeface="Wingdings"/>
              </a:rPr>
              <a:t>Energy transformed from kinetic energy to potential energy</a:t>
            </a:r>
          </a:p>
          <a:p>
            <a:pPr>
              <a:buFont typeface="Wingdings" charset="2"/>
              <a:buChar char="à"/>
            </a:pPr>
            <a:r>
              <a:rPr lang="en-US" i="0" dirty="0" smtClean="0">
                <a:sym typeface="Wingdings"/>
              </a:rPr>
              <a:t>Indicates that </a:t>
            </a:r>
            <a:r>
              <a:rPr lang="en-US" i="0" dirty="0" err="1" smtClean="0">
                <a:sym typeface="Wingdings"/>
              </a:rPr>
              <a:t>Lagrangian</a:t>
            </a:r>
            <a:r>
              <a:rPr lang="en-US" i="0" dirty="0" smtClean="0">
                <a:sym typeface="Wingdings"/>
              </a:rPr>
              <a:t> is the method of choice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22432" y="6037145"/>
            <a:ext cx="58908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smtClean="0"/>
              <a:t>BUT ENERGY IS NOT CONSERVED!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54409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vidence of effects of friction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4792133" cy="3581400"/>
          </a:xfrm>
        </p:spPr>
        <p:txBody>
          <a:bodyPr/>
          <a:lstStyle/>
          <a:p>
            <a:r>
              <a:rPr lang="en-US" dirty="0" smtClean="0"/>
              <a:t>In the </a:t>
            </a:r>
            <a:r>
              <a:rPr lang="en-US" dirty="0" err="1" smtClean="0"/>
              <a:t>tippe</a:t>
            </a:r>
            <a:r>
              <a:rPr lang="en-US" dirty="0" smtClean="0"/>
              <a:t> top reference frame, angular momentum has reversed direction</a:t>
            </a:r>
          </a:p>
          <a:p>
            <a:endParaRPr lang="en-US" dirty="0"/>
          </a:p>
          <a:p>
            <a:r>
              <a:rPr lang="en-US" dirty="0" smtClean="0"/>
              <a:t>To change angular momentum, a torque must be applied</a:t>
            </a:r>
          </a:p>
          <a:p>
            <a:endParaRPr lang="en-US" dirty="0"/>
          </a:p>
          <a:p>
            <a:r>
              <a:rPr lang="en-US" dirty="0" smtClean="0"/>
              <a:t>This torque cannot be from gravity or inertia </a:t>
            </a:r>
            <a:r>
              <a:rPr lang="en-US" dirty="0" smtClean="0">
                <a:sym typeface="Wingdings"/>
              </a:rPr>
              <a:t> must be from friction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453" y="2730500"/>
            <a:ext cx="5041900" cy="269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0264" y="5422900"/>
            <a:ext cx="157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[Cohen, 1977]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5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vidence of effects of friction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4792133" cy="3581400"/>
          </a:xfrm>
        </p:spPr>
        <p:txBody>
          <a:bodyPr/>
          <a:lstStyle/>
          <a:p>
            <a:r>
              <a:rPr lang="en-US" dirty="0" smtClean="0"/>
              <a:t>In the </a:t>
            </a:r>
            <a:r>
              <a:rPr lang="en-US" dirty="0" err="1" smtClean="0"/>
              <a:t>tippe</a:t>
            </a:r>
            <a:r>
              <a:rPr lang="en-US" dirty="0" smtClean="0"/>
              <a:t> top reference frame, angular momentum has reversed direction</a:t>
            </a:r>
          </a:p>
          <a:p>
            <a:endParaRPr lang="en-US" dirty="0"/>
          </a:p>
          <a:p>
            <a:r>
              <a:rPr lang="en-US" dirty="0" smtClean="0"/>
              <a:t>To change angular momentum, a torque must be applied</a:t>
            </a:r>
          </a:p>
          <a:p>
            <a:endParaRPr lang="en-US" dirty="0"/>
          </a:p>
          <a:p>
            <a:r>
              <a:rPr lang="en-US" dirty="0" smtClean="0"/>
              <a:t>This torque cannot be from gravity or inertia </a:t>
            </a:r>
            <a:r>
              <a:rPr lang="en-US" dirty="0" smtClean="0">
                <a:sym typeface="Wingdings"/>
              </a:rPr>
              <a:t> must be from friction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453" y="2730500"/>
            <a:ext cx="5041900" cy="269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0264" y="5422900"/>
            <a:ext cx="157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[Cohen, 1977]</a:t>
            </a:r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6200000">
            <a:off x="6849293" y="3003070"/>
            <a:ext cx="2229912" cy="567172"/>
          </a:xfrm>
          <a:prstGeom prst="rightArrow">
            <a:avLst>
              <a:gd name="adj1" fmla="val 13951"/>
              <a:gd name="adj2" fmla="val 56012"/>
            </a:avLst>
          </a:prstGeom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603051" y="1446263"/>
                <a:ext cx="863071" cy="782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40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051" y="1446263"/>
                <a:ext cx="863071" cy="7825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004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vidence of effects of friction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4792133" cy="3581400"/>
          </a:xfrm>
        </p:spPr>
        <p:txBody>
          <a:bodyPr/>
          <a:lstStyle/>
          <a:p>
            <a:r>
              <a:rPr lang="en-US" dirty="0" smtClean="0"/>
              <a:t>In the </a:t>
            </a:r>
            <a:r>
              <a:rPr lang="en-US" dirty="0" err="1" smtClean="0"/>
              <a:t>tippe</a:t>
            </a:r>
            <a:r>
              <a:rPr lang="en-US" dirty="0" smtClean="0"/>
              <a:t> top reference frame, angular momentum has reversed direction</a:t>
            </a:r>
          </a:p>
          <a:p>
            <a:endParaRPr lang="en-US" dirty="0"/>
          </a:p>
          <a:p>
            <a:r>
              <a:rPr lang="en-US" dirty="0" smtClean="0"/>
              <a:t>To change angular momentum, a torque must be applied</a:t>
            </a:r>
          </a:p>
          <a:p>
            <a:endParaRPr lang="en-US" dirty="0"/>
          </a:p>
          <a:p>
            <a:r>
              <a:rPr lang="en-US" dirty="0" smtClean="0"/>
              <a:t>This torque cannot be from gravity or inertia </a:t>
            </a:r>
            <a:r>
              <a:rPr lang="en-US" dirty="0" smtClean="0">
                <a:sym typeface="Wingdings"/>
              </a:rPr>
              <a:t> must be from friction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453" y="2730500"/>
            <a:ext cx="5041900" cy="269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0264" y="5422900"/>
            <a:ext cx="157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[Cohen, 1977]</a:t>
            </a:r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6200000">
            <a:off x="6849293" y="3003070"/>
            <a:ext cx="2229912" cy="567172"/>
          </a:xfrm>
          <a:prstGeom prst="rightArrow">
            <a:avLst>
              <a:gd name="adj1" fmla="val 13951"/>
              <a:gd name="adj2" fmla="val 56012"/>
            </a:avLst>
          </a:prstGeom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6200000">
            <a:off x="10433662" y="2576882"/>
            <a:ext cx="852375" cy="567172"/>
          </a:xfrm>
          <a:prstGeom prst="rightArrow">
            <a:avLst>
              <a:gd name="adj1" fmla="val 13951"/>
              <a:gd name="adj2" fmla="val 56012"/>
            </a:avLst>
          </a:prstGeom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603051" y="1446263"/>
                <a:ext cx="863071" cy="782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40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𝒐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051" y="1446263"/>
                <a:ext cx="863071" cy="7825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436658" y="1520403"/>
                <a:ext cx="863071" cy="782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40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4000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4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658" y="1520403"/>
                <a:ext cx="863071" cy="7825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6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ippe To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389"/>
            <a:ext cx="12193014" cy="6858000"/>
          </a:xfrm>
        </p:spPr>
      </p:pic>
    </p:spTree>
    <p:extLst>
      <p:ext uri="{BB962C8B-B14F-4D97-AF65-F5344CB8AC3E}">
        <p14:creationId xmlns:p14="http://schemas.microsoft.com/office/powerpoint/2010/main" val="283613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224" y="210441"/>
            <a:ext cx="4187952" cy="636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7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65" y="0"/>
            <a:ext cx="9909519" cy="6805989"/>
          </a:xfrm>
        </p:spPr>
      </p:pic>
      <p:sp>
        <p:nvSpPr>
          <p:cNvPr id="6" name="TextBox 5"/>
          <p:cNvSpPr txBox="1"/>
          <p:nvPr/>
        </p:nvSpPr>
        <p:spPr>
          <a:xfrm>
            <a:off x="5641675" y="6436657"/>
            <a:ext cx="143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Friedl</a:t>
            </a:r>
            <a:r>
              <a:rPr lang="en-US" dirty="0" smtClean="0"/>
              <a:t> 1997]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0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Set-valued, Coulomb-</a:t>
            </a:r>
            <a:r>
              <a:rPr lang="en-US" dirty="0" err="1" smtClean="0"/>
              <a:t>Contensou</a:t>
            </a:r>
            <a:r>
              <a:rPr lang="en-US" dirty="0" smtClean="0"/>
              <a:t> friction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69" y="1301971"/>
            <a:ext cx="4064000" cy="3848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769" y="1301971"/>
            <a:ext cx="6033441" cy="384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88082" y="6208501"/>
            <a:ext cx="271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Leine</a:t>
            </a:r>
            <a:r>
              <a:rPr lang="en-US" dirty="0" smtClean="0"/>
              <a:t> and </a:t>
            </a:r>
            <a:r>
              <a:rPr lang="en-US" dirty="0" err="1" smtClean="0"/>
              <a:t>Glocker</a:t>
            </a:r>
            <a:r>
              <a:rPr lang="en-US" dirty="0" smtClean="0"/>
              <a:t>, 2003]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06769" y="5285171"/>
                <a:ext cx="8251683" cy="1292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 smtClean="0"/>
                  <a:t>Friction is a function of gliding (v) and rotating (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𝜔</m:t>
                    </m:r>
                    <m:r>
                      <a:rPr lang="en-US" sz="2600" b="0" i="1" smtClean="0">
                        <a:latin typeface="Cambria Math" charset="0"/>
                      </a:rPr>
                      <m:t>𝑅</m:t>
                    </m:r>
                    <m:r>
                      <a:rPr lang="en-US" sz="26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600" dirty="0" smtClean="0"/>
                  <a:t>. </a:t>
                </a:r>
              </a:p>
              <a:p>
                <a:r>
                  <a:rPr lang="en-US" sz="2600" dirty="0" smtClean="0"/>
                  <a:t>Also consider: pressure distribution (uniform or parabolic)</a:t>
                </a:r>
              </a:p>
              <a:p>
                <a:r>
                  <a:rPr lang="en-US" sz="2600" dirty="0" smtClean="0"/>
                  <a:t>			And max. torque due to friction</a:t>
                </a:r>
                <a:endParaRPr lang="en-US" sz="2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69" y="5285171"/>
                <a:ext cx="8251683" cy="1292662"/>
              </a:xfrm>
              <a:prstGeom prst="rect">
                <a:avLst/>
              </a:prstGeom>
              <a:blipFill rotWithShape="0">
                <a:blip r:embed="rId4"/>
                <a:stretch>
                  <a:fillRect l="-1330" t="-3774" r="-370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041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157" y="3195809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3676"/>
            <a:ext cx="9601200" cy="1485900"/>
          </a:xfrm>
        </p:spPr>
        <p:txBody>
          <a:bodyPr/>
          <a:lstStyle/>
          <a:p>
            <a:r>
              <a:rPr lang="en-US" dirty="0" err="1" smtClean="0"/>
              <a:t>Tippe</a:t>
            </a:r>
            <a:r>
              <a:rPr lang="en-US" dirty="0" smtClean="0"/>
              <a:t> top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-35749"/>
            <a:ext cx="5486398" cy="3657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71" y="3195809"/>
            <a:ext cx="5493286" cy="36621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1405467" y="1530919"/>
                <a:ext cx="4598518" cy="4773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Franklin Gothic Book" panose="020B0503020102020204" pitchFamily="34" charset="0"/>
                  <a:buNone/>
                </a:pPr>
                <a:r>
                  <a:rPr lang="en-US" sz="4000" dirty="0" smtClean="0"/>
                  <a:t>Initial Conditions: </a:t>
                </a:r>
                <a:br>
                  <a:rPr lang="en-US" sz="40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000" dirty="0">
                    <a:latin typeface="Cambria Math" charset="0"/>
                    <a:ea typeface="Cambria Math" charset="0"/>
                    <a:cs typeface="Cambria Math" charset="0"/>
                  </a:rPr>
                  <a:t> = </a:t>
                </a:r>
                <a:r>
                  <a:rPr lang="en-US" sz="4000" dirty="0" smtClean="0">
                    <a:latin typeface="Cambria Math" charset="0"/>
                    <a:ea typeface="Cambria Math" charset="0"/>
                    <a:cs typeface="Cambria Math" charset="0"/>
                  </a:rPr>
                  <a:t>0.1,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4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15</m:t>
                    </m:r>
                    <m:r>
                      <a:rPr lang="en-US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5</m:t>
                    </m:r>
                  </m:oMath>
                </a14:m>
                <a:endParaRPr lang="en-US" sz="4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467" y="1530919"/>
                <a:ext cx="4598518" cy="477323"/>
              </a:xfrm>
              <a:prstGeom prst="rect">
                <a:avLst/>
              </a:prstGeom>
              <a:blipFill rotWithShape="0">
                <a:blip r:embed="rId5"/>
                <a:stretch>
                  <a:fillRect l="-4775" t="-30769" b="-2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934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157479"/>
            <a:ext cx="9712960" cy="647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70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ppe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5810" y="0"/>
            <a:ext cx="688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ppe1_notransla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2065" y="0"/>
            <a:ext cx="6954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4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157" y="3195809"/>
            <a:ext cx="54864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3676"/>
            <a:ext cx="9601200" cy="1485900"/>
          </a:xfrm>
        </p:spPr>
        <p:txBody>
          <a:bodyPr/>
          <a:lstStyle/>
          <a:p>
            <a:r>
              <a:rPr lang="en-US" dirty="0" err="1" smtClean="0"/>
              <a:t>Tippe</a:t>
            </a:r>
            <a:r>
              <a:rPr lang="en-US" dirty="0" smtClean="0"/>
              <a:t> top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-35749"/>
            <a:ext cx="5486398" cy="36575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71" y="3195809"/>
            <a:ext cx="5493286" cy="3662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1405467" y="1530919"/>
                <a:ext cx="4598518" cy="4773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Franklin Gothic Book" panose="020B0503020102020204" pitchFamily="34" charset="0"/>
                  <a:buNone/>
                </a:pPr>
                <a:r>
                  <a:rPr lang="en-US" sz="4000" dirty="0" smtClean="0"/>
                  <a:t>Initial Conditions: </a:t>
                </a:r>
                <a:br>
                  <a:rPr lang="en-US" sz="4000" dirty="0" smtClean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000" dirty="0">
                    <a:latin typeface="Cambria Math" charset="0"/>
                    <a:ea typeface="Cambria Math" charset="0"/>
                    <a:cs typeface="Cambria Math" charset="0"/>
                  </a:rPr>
                  <a:t> = </a:t>
                </a:r>
                <a:r>
                  <a:rPr lang="en-US" sz="4000" dirty="0" smtClean="0">
                    <a:latin typeface="Cambria Math" charset="0"/>
                    <a:ea typeface="Cambria Math" charset="0"/>
                    <a:cs typeface="Cambria Math" charset="0"/>
                  </a:rPr>
                  <a:t>0.1,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4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755</m:t>
                    </m:r>
                  </m:oMath>
                </a14:m>
                <a:endParaRPr lang="en-US" sz="4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467" y="1530919"/>
                <a:ext cx="4598518" cy="477323"/>
              </a:xfrm>
              <a:prstGeom prst="rect">
                <a:avLst/>
              </a:prstGeom>
              <a:blipFill rotWithShape="0">
                <a:blip r:embed="rId5"/>
                <a:stretch>
                  <a:fillRect l="-4775" t="-30769" b="-2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18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ppe2_notransla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7253" y="0"/>
            <a:ext cx="6923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4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03797"/>
            <a:ext cx="9601200" cy="4463603"/>
          </a:xfrm>
        </p:spPr>
        <p:txBody>
          <a:bodyPr/>
          <a:lstStyle/>
          <a:p>
            <a:r>
              <a:rPr lang="en-US" dirty="0" smtClean="0"/>
              <a:t>José, </a:t>
            </a:r>
            <a:r>
              <a:rPr lang="en-US" dirty="0"/>
              <a:t>Jorge Valenzuela, and Eugene Jerome </a:t>
            </a:r>
            <a:r>
              <a:rPr lang="en-US" dirty="0" err="1"/>
              <a:t>Saletan</a:t>
            </a:r>
            <a:r>
              <a:rPr lang="en-US" dirty="0"/>
              <a:t>. </a:t>
            </a:r>
            <a:r>
              <a:rPr lang="en-US" i="1" dirty="0"/>
              <a:t>Classical Dynamics: A Contemporary Approach</a:t>
            </a:r>
            <a:r>
              <a:rPr lang="en-US" dirty="0"/>
              <a:t>. Cambridge: Cambridge UP, 2013. Print</a:t>
            </a:r>
            <a:r>
              <a:rPr lang="en-US" dirty="0" smtClean="0"/>
              <a:t>.</a:t>
            </a:r>
          </a:p>
          <a:p>
            <a:r>
              <a:rPr lang="en-US" dirty="0"/>
              <a:t>Cohen, Richard J. "The </a:t>
            </a:r>
            <a:r>
              <a:rPr lang="en-US" dirty="0" err="1"/>
              <a:t>Tippe</a:t>
            </a:r>
            <a:r>
              <a:rPr lang="en-US" dirty="0"/>
              <a:t> Top Revisited." </a:t>
            </a:r>
            <a:r>
              <a:rPr lang="en-US" i="1" dirty="0"/>
              <a:t>American Journal of Physics</a:t>
            </a:r>
            <a:r>
              <a:rPr lang="en-US" dirty="0"/>
              <a:t> 45.12 (1977): 12-17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Friedl</a:t>
            </a:r>
            <a:r>
              <a:rPr lang="en-US" dirty="0" smtClean="0"/>
              <a:t>, Christian</a:t>
            </a:r>
            <a:r>
              <a:rPr lang="en-US" dirty="0"/>
              <a:t>. “Der </a:t>
            </a:r>
            <a:r>
              <a:rPr lang="en-US" dirty="0" err="1" smtClean="0"/>
              <a:t>Stehaufkreisel</a:t>
            </a:r>
            <a:r>
              <a:rPr lang="en-US" dirty="0" smtClean="0"/>
              <a:t>.” </a:t>
            </a:r>
            <a:r>
              <a:rPr lang="en-US" dirty="0" err="1" smtClean="0"/>
              <a:t>Universität</a:t>
            </a:r>
            <a:r>
              <a:rPr lang="en-US" dirty="0" smtClean="0"/>
              <a:t> Augsburg, </a:t>
            </a:r>
            <a:r>
              <a:rPr lang="en-US" dirty="0" err="1" smtClean="0"/>
              <a:t>Institut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Physik</a:t>
            </a:r>
            <a:r>
              <a:rPr lang="en-US" dirty="0" smtClean="0"/>
              <a:t>. 1997</a:t>
            </a:r>
          </a:p>
          <a:p>
            <a:r>
              <a:rPr lang="en-US" dirty="0" err="1"/>
              <a:t>Leine</a:t>
            </a:r>
            <a:r>
              <a:rPr lang="en-US" dirty="0"/>
              <a:t>, </a:t>
            </a:r>
            <a:r>
              <a:rPr lang="en-US" dirty="0" err="1"/>
              <a:t>Remco</a:t>
            </a:r>
            <a:r>
              <a:rPr lang="en-US" dirty="0"/>
              <a:t> I., and Christoph </a:t>
            </a:r>
            <a:r>
              <a:rPr lang="en-US" dirty="0" err="1"/>
              <a:t>Glocker</a:t>
            </a:r>
            <a:r>
              <a:rPr lang="en-US" dirty="0"/>
              <a:t>. "A Set-Valued Force Law for Spatial Coulomb-</a:t>
            </a:r>
            <a:r>
              <a:rPr lang="en-US" dirty="0" err="1"/>
              <a:t>Contensou</a:t>
            </a:r>
            <a:r>
              <a:rPr lang="en-US" dirty="0"/>
              <a:t> Friction." </a:t>
            </a:r>
            <a:r>
              <a:rPr lang="en-US" i="1" dirty="0"/>
              <a:t>Volume 5: 19th Biennial Conference on Mechanical Vibration and Noise, Parts A, B, and C</a:t>
            </a:r>
            <a:r>
              <a:rPr lang="en-US" dirty="0"/>
              <a:t> (2003): n. </a:t>
            </a:r>
            <a:r>
              <a:rPr lang="en-US" dirty="0" err="1"/>
              <a:t>pag</a:t>
            </a:r>
            <a:r>
              <a:rPr lang="en-US" dirty="0"/>
              <a:t>. Web.</a:t>
            </a:r>
          </a:p>
        </p:txBody>
      </p:sp>
    </p:spTree>
    <p:extLst>
      <p:ext uri="{BB962C8B-B14F-4D97-AF65-F5344CB8AC3E}">
        <p14:creationId xmlns:p14="http://schemas.microsoft.com/office/powerpoint/2010/main" val="76288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Britannic Bold" panose="020B0903060703020204" pitchFamily="34" charset="0"/>
              </a:rPr>
              <a:t>Project Aim:</a:t>
            </a:r>
            <a:endParaRPr lang="en-US" dirty="0">
              <a:latin typeface="Britannic Bold" panose="020B09030607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3400" dirty="0" smtClean="0"/>
              <a:t>To produce </a:t>
            </a:r>
            <a:r>
              <a:rPr lang="en-US" sz="3400" dirty="0"/>
              <a:t>an animation </a:t>
            </a:r>
            <a:r>
              <a:rPr lang="en-US" sz="3400" dirty="0" smtClean="0"/>
              <a:t>of a </a:t>
            </a:r>
            <a:r>
              <a:rPr lang="en-US" sz="3400" dirty="0" err="1" smtClean="0"/>
              <a:t>tippe</a:t>
            </a:r>
            <a:r>
              <a:rPr lang="en-US" sz="3400" dirty="0" smtClean="0"/>
              <a:t> top</a:t>
            </a:r>
            <a:br>
              <a:rPr lang="en-US" sz="3400" dirty="0" smtClean="0"/>
            </a:br>
            <a:r>
              <a:rPr lang="en-US" sz="3400" dirty="0" smtClean="0"/>
              <a:t>using numerical methods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6287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Euler Angles and reference frames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803400"/>
                <a:ext cx="9601200" cy="4546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u="sng" dirty="0" smtClean="0">
                    <a:latin typeface="Cambria Math" charset="0"/>
                    <a:ea typeface="Cambria Math" charset="0"/>
                    <a:cs typeface="Cambria Math" charset="0"/>
                  </a:rPr>
                  <a:t>Physical geometry</a:t>
                </a:r>
                <a:endParaRPr lang="en-US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 = nutation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</m:oMath>
                </a14:m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 = </a:t>
                </a:r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precession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𝜓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spin</a:t>
                </a:r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r>
                  <a:rPr lang="en-US" u="sng" dirty="0" smtClean="0">
                    <a:latin typeface="Cambria Math" charset="0"/>
                    <a:ea typeface="Cambria Math" charset="0"/>
                    <a:cs typeface="Cambria Math" charset="0"/>
                  </a:rPr>
                  <a:t>What we plot/analyze: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 = nutation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e>
                    </m:acc>
                  </m:oMath>
                </a14:m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 = </a:t>
                </a:r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rate of precession</a:t>
                </a:r>
                <a:endParaRPr lang="en-US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𝜓</m:t>
                        </m:r>
                      </m:e>
                    </m:acc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spin rate</a:t>
                </a:r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endParaRPr lang="en-US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803400"/>
                <a:ext cx="9601200" cy="4546600"/>
              </a:xfrm>
              <a:blipFill rotWithShape="0">
                <a:blip r:embed="rId2"/>
                <a:stretch>
                  <a:fillRect l="-635" t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803400"/>
            <a:ext cx="6604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4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25" b="89000" l="10000" r="90000">
                        <a14:backgroundMark x1="49000" y1="76625" x2="60125" y2="71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650" y="1780504"/>
            <a:ext cx="3354947" cy="335494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9245" y="364165"/>
            <a:ext cx="4193254" cy="1400577"/>
          </a:xfrm>
        </p:spPr>
        <p:txBody>
          <a:bodyPr/>
          <a:lstStyle/>
          <a:p>
            <a:pPr algn="ctr"/>
            <a:r>
              <a:rPr lang="en-US" dirty="0" smtClean="0"/>
              <a:t>‘Simple’</a:t>
            </a:r>
            <a:br>
              <a:rPr lang="en-US" dirty="0" smtClean="0"/>
            </a:br>
            <a:r>
              <a:rPr lang="en-US" smtClean="0"/>
              <a:t>spinning top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41669" y="4281405"/>
                <a:ext cx="5074276" cy="2209548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 smtClean="0"/>
                  <a:t>Infinitesimal contact point </a:t>
                </a:r>
                <a:br>
                  <a:rPr lang="en-US" sz="2000" dirty="0" smtClean="0"/>
                </a:br>
                <a:r>
                  <a:rPr lang="en-US" sz="2000" dirty="0" smtClean="0">
                    <a:sym typeface="Wingdings"/>
                  </a:rPr>
                  <a:t> </a:t>
                </a:r>
                <a:r>
                  <a:rPr lang="en-US" sz="2000" dirty="0" smtClean="0"/>
                  <a:t>Model has no friction</a:t>
                </a:r>
                <a:br>
                  <a:rPr lang="en-US" sz="2000" dirty="0" smtClean="0"/>
                </a:br>
                <a:r>
                  <a:rPr lang="en-US" sz="2000" dirty="0" smtClean="0">
                    <a:sym typeface="Wingdings"/>
                  </a:rPr>
                  <a:t> </a:t>
                </a:r>
                <a:r>
                  <a:rPr lang="en-US" sz="2000" dirty="0" smtClean="0"/>
                  <a:t>Energy can be considered to be conserved</a:t>
                </a:r>
              </a:p>
              <a:p>
                <a:r>
                  <a:rPr lang="en-US" sz="2000" dirty="0" smtClean="0"/>
                  <a:t>Simple</a:t>
                </a:r>
                <a:r>
                  <a:rPr lang="mr-IN" sz="2000" dirty="0"/>
                  <a:t>(</a:t>
                </a:r>
                <a:r>
                  <a:rPr lang="mr-IN" sz="2000" dirty="0" err="1"/>
                  <a:t>r</a:t>
                </a:r>
                <a:r>
                  <a:rPr lang="mr-IN" sz="2000" dirty="0"/>
                  <a:t>)</a:t>
                </a:r>
                <a:r>
                  <a:rPr lang="en-US" sz="2000" dirty="0"/>
                  <a:t> equations of </a:t>
                </a:r>
                <a:r>
                  <a:rPr lang="en-US" sz="2000" dirty="0" smtClean="0"/>
                  <a:t>motion </a:t>
                </a:r>
              </a:p>
              <a:p>
                <a:r>
                  <a:rPr lang="en-US" sz="2000" dirty="0" smtClean="0"/>
                  <a:t>Fully described by: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0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𝜃</m:t>
                        </m:r>
                      </m:e>
                    </m:acc>
                    <m:r>
                      <a:rPr lang="en-US" sz="20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0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US" sz="2000" dirty="0" smtClean="0"/>
                  <a:t> ,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0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𝜓</m:t>
                        </m:r>
                      </m:e>
                    </m:ac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41669" y="4281405"/>
                <a:ext cx="5074276" cy="2209548"/>
              </a:xfrm>
              <a:blipFill rotWithShape="0">
                <a:blip r:embed="rId4"/>
                <a:stretch>
                  <a:fillRect l="-1200" t="-826" r="-600" b="-2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3"/>
          <p:cNvSpPr txBox="1">
            <a:spLocks/>
          </p:cNvSpPr>
          <p:nvPr/>
        </p:nvSpPr>
        <p:spPr>
          <a:xfrm>
            <a:off x="6968006" y="364165"/>
            <a:ext cx="3855720" cy="21578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/>
              <a:t>Tippe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top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9240" y="1780504"/>
            <a:ext cx="2033252" cy="2500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5"/>
              <p:cNvSpPr txBox="1">
                <a:spLocks/>
              </p:cNvSpPr>
              <p:nvPr/>
            </p:nvSpPr>
            <p:spPr>
              <a:xfrm>
                <a:off x="6009926" y="4304763"/>
                <a:ext cx="5825759" cy="16613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113000"/>
                  </a:lnSpc>
                  <a:spcBef>
                    <a:spcPts val="0"/>
                  </a:spcBef>
                  <a:spcAft>
                    <a:spcPts val="1500"/>
                  </a:spcAft>
                  <a:buFont typeface="Franklin Gothic Book" panose="020B0503020102020204" pitchFamily="34" charset="0"/>
                  <a:buNone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None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None/>
                  <a:defRPr sz="12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None/>
                  <a:defRPr sz="1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None/>
                  <a:defRPr sz="1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None/>
                  <a:defRPr sz="1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None/>
                  <a:defRPr sz="1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None/>
                  <a:defRPr sz="1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None/>
                  <a:defRPr sz="1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 smtClean="0"/>
                  <a:t>Finite contact area,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𝑅</m:t>
                        </m:r>
                      </m:e>
                    </m:acc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sz="2000" dirty="0" smtClean="0"/>
                  <a:t> </a:t>
                </a:r>
                <a:br>
                  <a:rPr lang="en-US" sz="2000" dirty="0" smtClean="0"/>
                </a:br>
                <a:r>
                  <a:rPr lang="en-US" sz="2000" dirty="0" smtClean="0">
                    <a:sym typeface="Wingdings"/>
                  </a:rPr>
                  <a:t> Set-valued, Coulomb-</a:t>
                </a:r>
                <a:r>
                  <a:rPr lang="en-US" sz="2000" dirty="0" err="1" smtClean="0">
                    <a:sym typeface="Wingdings"/>
                  </a:rPr>
                  <a:t>Contensou</a:t>
                </a:r>
                <a:r>
                  <a:rPr lang="en-US" sz="2000" dirty="0" smtClean="0">
                    <a:sym typeface="Wingdings"/>
                  </a:rPr>
                  <a:t> friction at play</a:t>
                </a:r>
                <a:br>
                  <a:rPr lang="en-US" sz="2000" dirty="0" smtClean="0">
                    <a:sym typeface="Wingdings"/>
                  </a:rPr>
                </a:br>
                <a:r>
                  <a:rPr lang="en-US" sz="2000" dirty="0" smtClean="0">
                    <a:sym typeface="Wingdings"/>
                  </a:rPr>
                  <a:t> Friction plays an important role in dynamics</a:t>
                </a:r>
                <a:endParaRPr lang="en-US" sz="2000" dirty="0" smtClean="0"/>
              </a:p>
              <a:p>
                <a:r>
                  <a:rPr lang="en-US" sz="2000" dirty="0" smtClean="0"/>
                  <a:t>More complex equations of motion</a:t>
                </a:r>
              </a:p>
              <a:p>
                <a:r>
                  <a:rPr lang="en-US" sz="2000" dirty="0" smtClean="0"/>
                  <a:t>Fully described by: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0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charset="0"/>
                          </a:rPr>
                          <m:t>𝜃</m:t>
                        </m:r>
                      </m:e>
                    </m:acc>
                    <m:r>
                      <a:rPr lang="en-US" sz="2000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0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0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charset="0"/>
                          </a:rPr>
                          <m:t>𝜓</m:t>
                        </m:r>
                      </m:e>
                    </m:acc>
                    <m:r>
                      <a:rPr lang="en-US" sz="2000" b="0" i="1" smtClean="0">
                        <a:latin typeface="Cambria Math" charset="0"/>
                      </a:rPr>
                      <m:t> , 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 , 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 , 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0" name="Tex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926" y="4304763"/>
                <a:ext cx="5825759" cy="1661375"/>
              </a:xfrm>
              <a:prstGeom prst="rect">
                <a:avLst/>
              </a:prstGeom>
              <a:blipFill rotWithShape="0">
                <a:blip r:embed="rId7"/>
                <a:stretch>
                  <a:fillRect l="-1151" t="-733" b="-62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61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Derivation of Equations of Motion —</a:t>
            </a:r>
            <a:br>
              <a:rPr lang="en-US" dirty="0" smtClean="0"/>
            </a:br>
            <a:r>
              <a:rPr lang="en-US" dirty="0" err="1" smtClean="0"/>
              <a:t>Lagrangian</a:t>
            </a:r>
            <a:r>
              <a:rPr lang="en-US" dirty="0" smtClean="0"/>
              <a:t>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285999"/>
                <a:ext cx="9601200" cy="4243589"/>
              </a:xfrm>
            </p:spPr>
            <p:txBody>
              <a:bodyPr>
                <a:normAutofit/>
              </a:bodyPr>
              <a:lstStyle/>
              <a:p>
                <a:pPr marL="0" lv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</m:oMath>
                </a14:m>
                <a:r>
                  <a:rPr lang="en-US" b="0" i="1" dirty="0" smtClean="0">
                    <a:latin typeface="Cambria Math" charset="0"/>
                  </a:rPr>
                  <a:t>Kinetic Energy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𝑠𝑖𝑛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𝜓</m:t>
                                </m:r>
                              </m:e>
                            </m:acc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</m:acc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</a:rPr>
                              <m:t>cos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⁡</m:t>
                    </m:r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b="0" i="1" dirty="0" smtClean="0">
                  <a:latin typeface="Cambria Math" charset="0"/>
                </a:endParaRPr>
              </a:p>
              <a:p>
                <a:pPr marL="0" lv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i="1" dirty="0" smtClean="0">
                    <a:latin typeface="Cambria Math" charset="0"/>
                  </a:rPr>
                  <a:t>**Takes advantage of axial symmetry. [José and </a:t>
                </a:r>
                <a:r>
                  <a:rPr lang="en-US" sz="1600" i="1" dirty="0" err="1" smtClean="0">
                    <a:latin typeface="Cambria Math" charset="0"/>
                  </a:rPr>
                  <a:t>Saletan</a:t>
                </a:r>
                <a:r>
                  <a:rPr lang="en-US" sz="1600" i="1" dirty="0" smtClean="0">
                    <a:latin typeface="Cambria Math" charset="0"/>
                  </a:rPr>
                  <a:t>]</a:t>
                </a:r>
                <a:endParaRPr lang="en-US" sz="1600" b="0" i="1" dirty="0" smtClean="0">
                  <a:latin typeface="Cambria Math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b="0" i="1" dirty="0" smtClean="0">
                  <a:latin typeface="Cambria Math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b="0" i="1" dirty="0" smtClean="0">
                  <a:latin typeface="Cambria Math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i="1" dirty="0" smtClean="0">
                    <a:latin typeface="Cambria Math" charset="0"/>
                  </a:rPr>
                  <a:t>V = Potential Energy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𝑚𝑔𝑙</m:t>
                    </m:r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i="1" dirty="0" smtClean="0">
                  <a:latin typeface="Cambria Math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b="0" i="1" dirty="0" smtClean="0">
                  <a:latin typeface="Cambria Math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b="0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𝑑𝐿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𝑑</m:t>
                              </m:r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𝑑𝐿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“</a:t>
                </a:r>
                <a:r>
                  <a:rPr lang="en-US" dirty="0" err="1" smtClean="0"/>
                  <a:t>Lagrangian</a:t>
                </a:r>
                <a:r>
                  <a:rPr lang="en-US" dirty="0" smtClean="0"/>
                  <a:t> Method”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285999"/>
                <a:ext cx="9601200" cy="4243589"/>
              </a:xfrm>
              <a:blipFill rotWithShape="0">
                <a:blip r:embed="rId2"/>
                <a:stretch>
                  <a:fillRect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1371600" y="167425"/>
            <a:ext cx="2466305" cy="4169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u="sng" dirty="0" smtClean="0"/>
              <a:t>Simple spinning top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41888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Derivation of Equations of Motion —</a:t>
            </a:r>
            <a:br>
              <a:rPr lang="en-US" dirty="0" smtClean="0"/>
            </a:br>
            <a:r>
              <a:rPr lang="en-US" dirty="0" err="1" smtClean="0"/>
              <a:t>Lagrangian</a:t>
            </a:r>
            <a:r>
              <a:rPr lang="en-US" dirty="0" smtClean="0"/>
              <a:t>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1495" y="2286307"/>
                <a:ext cx="9601200" cy="4243589"/>
              </a:xfrm>
            </p:spPr>
            <p:txBody>
              <a:bodyPr>
                <a:normAutofit/>
              </a:bodyPr>
              <a:lstStyle/>
              <a:p>
                <a:pPr marL="0" lv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𝜓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i="1">
                          <a:latin typeface="Cambria Math" charset="0"/>
                        </a:rPr>
                        <m:t>𝑚𝑔𝑙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⁡</m:t>
                      </m:r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 smtClean="0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b="0" dirty="0" smtClean="0"/>
                  <a:t> from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𝑑𝐿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𝑑</m:t>
                            </m:r>
                            <m:acc>
                              <m:accPr>
                                <m:chr m:val="̇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</m:acc>
                          </m:den>
                        </m:f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𝑑𝐿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endParaRPr lang="en-US" dirty="0" smtClean="0"/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𝑑𝐿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𝑑</m:t>
                            </m:r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</m:acc>
                          </m:den>
                        </m:f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𝑑𝐿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𝜙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𝜓</m:t>
                        </m:r>
                      </m:e>
                    </m:acc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𝑑𝐿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𝑑</m:t>
                            </m:r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𝜓</m:t>
                                </m:r>
                              </m:e>
                            </m:acc>
                          </m:den>
                        </m:f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𝑑𝐿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𝜓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Solve system of equations for explicit solutions</a:t>
                </a:r>
                <a:endParaRPr lang="en-US" dirty="0"/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  <a:p>
                <a:pPr marL="0" lv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Then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 smtClean="0"/>
                  <a:t> from geometry and by inspection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1495" y="2286307"/>
                <a:ext cx="9601200" cy="4243589"/>
              </a:xfrm>
              <a:blipFill rotWithShape="0">
                <a:blip r:embed="rId2"/>
                <a:stretch>
                  <a:fillRect b="-11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1371600" y="167425"/>
            <a:ext cx="2466305" cy="4169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u="sng" dirty="0" smtClean="0"/>
              <a:t>Simple spinning top</a:t>
            </a:r>
            <a:endParaRPr lang="en-US" sz="2000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2675092" y="2419460"/>
            <a:ext cx="146867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 smtClean="0">
                <a:solidFill>
                  <a:schemeClr val="accent6">
                    <a:lumMod val="75000"/>
                  </a:schemeClr>
                </a:solidFill>
              </a:rPr>
              <a:t>{</a:t>
            </a:r>
            <a:endParaRPr lang="en-US" sz="20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3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Derivation of Equations of Motion —</a:t>
            </a:r>
            <a:br>
              <a:rPr lang="en-US" dirty="0" smtClean="0"/>
            </a:br>
            <a:r>
              <a:rPr lang="en-US" dirty="0" err="1" smtClean="0"/>
              <a:t>Lagrangian</a:t>
            </a:r>
            <a:r>
              <a:rPr lang="en-US" dirty="0" smtClean="0"/>
              <a:t>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1495" y="2286307"/>
                <a:ext cx="9601200" cy="4243589"/>
              </a:xfrm>
            </p:spPr>
            <p:txBody>
              <a:bodyPr>
                <a:normAutofit/>
              </a:bodyPr>
              <a:lstStyle/>
              <a:p>
                <a:pPr marL="0" lv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𝐿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𝜓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cos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i="1">
                          <a:latin typeface="Cambria Math" charset="0"/>
                        </a:rPr>
                        <m:t>𝑚𝑔𝑙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⁡</m:t>
                      </m:r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dirty="0" smtClean="0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b="0" dirty="0" smtClean="0"/>
                  <a:t> from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𝑑𝐿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𝑑</m:t>
                            </m:r>
                            <m:acc>
                              <m:accPr>
                                <m:chr m:val="̇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</m:acc>
                          </m:den>
                        </m:f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𝑑𝐿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endParaRPr lang="en-US" dirty="0" smtClean="0"/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𝑑𝐿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𝑑</m:t>
                            </m:r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𝜙</m:t>
                                </m:r>
                              </m:e>
                            </m:acc>
                          </m:den>
                        </m:f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𝑑𝐿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𝜙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𝜓</m:t>
                        </m:r>
                      </m:e>
                    </m:acc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𝑑𝐿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𝑑</m:t>
                            </m:r>
                            <m:acc>
                              <m:accPr>
                                <m:chr m:val="̇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𝜓</m:t>
                                </m:r>
                              </m:e>
                            </m:acc>
                          </m:den>
                        </m:f>
                      </m:e>
                    </m:d>
                    <m:r>
                      <a:rPr lang="en-US" i="1"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𝑑𝐿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𝜓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Solve system of equations for explicit solutions</a:t>
                </a:r>
                <a:endParaRPr lang="en-US" dirty="0"/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 smtClean="0"/>
              </a:p>
              <a:p>
                <a:pPr marL="0" lvl="0" indent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smtClean="0"/>
                  <a:t>Then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 smtClean="0"/>
                  <a:t> from geometry and by inspection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1495" y="2286307"/>
                <a:ext cx="9601200" cy="4243589"/>
              </a:xfrm>
              <a:blipFill rotWithShape="0">
                <a:blip r:embed="rId2"/>
                <a:stretch>
                  <a:fillRect b="-11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1371600" y="167425"/>
            <a:ext cx="2466305" cy="4169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u="sng" dirty="0" smtClean="0"/>
              <a:t>Simple spinning top</a:t>
            </a:r>
            <a:endParaRPr lang="en-US" sz="2000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2675092" y="2419460"/>
            <a:ext cx="146867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b="1" dirty="0" smtClean="0">
                <a:solidFill>
                  <a:schemeClr val="accent6">
                    <a:lumMod val="75000"/>
                  </a:schemeClr>
                </a:solidFill>
              </a:rPr>
              <a:t>{</a:t>
            </a:r>
            <a:endParaRPr lang="en-US" sz="20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41877" y="1595804"/>
            <a:ext cx="2168769" cy="633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Initial Conditions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741876" y="2343456"/>
            <a:ext cx="2168769" cy="6330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Set up equations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741876" y="3072911"/>
            <a:ext cx="2168769" cy="25166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ODE solve with RK4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41875" y="5685969"/>
            <a:ext cx="2168769" cy="95853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Transform coordinates with </a:t>
            </a:r>
            <a:r>
              <a:rPr lang="en-US" smtClean="0"/>
              <a:t>matrix multiplication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4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3676"/>
            <a:ext cx="9601200" cy="1485900"/>
          </a:xfrm>
        </p:spPr>
        <p:txBody>
          <a:bodyPr/>
          <a:lstStyle/>
          <a:p>
            <a:r>
              <a:rPr lang="en-US" dirty="0" smtClean="0"/>
              <a:t>Simple spinning top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-35749"/>
            <a:ext cx="5486400" cy="3657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13" y="3195809"/>
            <a:ext cx="5493287" cy="3662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157" y="3195809"/>
            <a:ext cx="5493287" cy="36621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1405467" y="1530919"/>
                <a:ext cx="4376768" cy="4773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Franklin Gothic Book" panose="020B0503020102020204" pitchFamily="34" charset="0"/>
                  <a:buNone/>
                </a:pPr>
                <a:r>
                  <a:rPr lang="en-US" sz="4000" dirty="0" smtClean="0"/>
                  <a:t>Initial Conditions: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000" dirty="0">
                    <a:latin typeface="Cambria Math" charset="0"/>
                    <a:ea typeface="Cambria Math" charset="0"/>
                    <a:cs typeface="Cambria Math" charset="0"/>
                  </a:rPr>
                  <a:t> = </a:t>
                </a:r>
                <a:r>
                  <a:rPr lang="en-US" sz="4000" dirty="0" smtClean="0">
                    <a:latin typeface="Cambria Math" charset="0"/>
                    <a:ea typeface="Cambria Math" charset="0"/>
                    <a:cs typeface="Cambria Math" charset="0"/>
                  </a:rPr>
                  <a:t>0.1,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40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sz="40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15</m:t>
                    </m:r>
                    <m:r>
                      <a:rPr lang="en-US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5</m:t>
                    </m:r>
                  </m:oMath>
                </a14:m>
                <a:endParaRPr lang="en-US" sz="40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467" y="1530919"/>
                <a:ext cx="4376768" cy="477323"/>
              </a:xfrm>
              <a:prstGeom prst="rect">
                <a:avLst/>
              </a:prstGeom>
              <a:blipFill rotWithShape="0">
                <a:blip r:embed="rId5"/>
                <a:stretch>
                  <a:fillRect l="-5014" t="-30769" b="-22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46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2402</TotalTime>
  <Words>880</Words>
  <Application>Microsoft Macintosh PowerPoint</Application>
  <PresentationFormat>Widescreen</PresentationFormat>
  <Paragraphs>132</Paragraphs>
  <Slides>29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Britannic Bold</vt:lpstr>
      <vt:lpstr>Calibri</vt:lpstr>
      <vt:lpstr>Cambria Math</vt:lpstr>
      <vt:lpstr>Franklin Gothic Book</vt:lpstr>
      <vt:lpstr>Mangal</vt:lpstr>
      <vt:lpstr>Wingdings</vt:lpstr>
      <vt:lpstr>Crop</vt:lpstr>
      <vt:lpstr>Tippe Top Motion</vt:lpstr>
      <vt:lpstr>PowerPoint Presentation</vt:lpstr>
      <vt:lpstr>Project Aim:</vt:lpstr>
      <vt:lpstr>Euler Angles and reference frames</vt:lpstr>
      <vt:lpstr>‘Simple’ spinning top</vt:lpstr>
      <vt:lpstr>Derivation of Equations of Motion — Lagrangian Method</vt:lpstr>
      <vt:lpstr>Derivation of Equations of Motion — Lagrangian Method</vt:lpstr>
      <vt:lpstr>Derivation of Equations of Motion — Lagrangian Method</vt:lpstr>
      <vt:lpstr>Simple spinning top</vt:lpstr>
      <vt:lpstr>PowerPoint Presentation</vt:lpstr>
      <vt:lpstr>Simple spinning top</vt:lpstr>
      <vt:lpstr>PowerPoint Presentation</vt:lpstr>
      <vt:lpstr>Simple spinning top</vt:lpstr>
      <vt:lpstr>PowerPoint Presentation</vt:lpstr>
      <vt:lpstr>Simple spinning top</vt:lpstr>
      <vt:lpstr>Tippe Top – Energy Transformations</vt:lpstr>
      <vt:lpstr>Evidence of effects of friction</vt:lpstr>
      <vt:lpstr>Evidence of effects of friction</vt:lpstr>
      <vt:lpstr>Evidence of effects of friction</vt:lpstr>
      <vt:lpstr>PowerPoint Presentation</vt:lpstr>
      <vt:lpstr>PowerPoint Presentation</vt:lpstr>
      <vt:lpstr>Set-valued, Coulomb-Contensou friction </vt:lpstr>
      <vt:lpstr>Tippe top</vt:lpstr>
      <vt:lpstr>PowerPoint Presentation</vt:lpstr>
      <vt:lpstr>PowerPoint Presentation</vt:lpstr>
      <vt:lpstr>PowerPoint Presentation</vt:lpstr>
      <vt:lpstr>Tippe top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Tippe TOP MOTION</dc:title>
  <dc:creator>503teach</dc:creator>
  <cp:lastModifiedBy>Microsoft Office User</cp:lastModifiedBy>
  <cp:revision>52</cp:revision>
  <dcterms:created xsi:type="dcterms:W3CDTF">2017-04-02T02:55:24Z</dcterms:created>
  <dcterms:modified xsi:type="dcterms:W3CDTF">2017-05-08T22:53:55Z</dcterms:modified>
</cp:coreProperties>
</file>